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7559675" cy="106918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42" userDrawn="1">
          <p15:clr>
            <a:srgbClr val="A4A3A4"/>
          </p15:clr>
        </p15:guide>
        <p15:guide id="2" pos="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0A9"/>
    <a:srgbClr val="7DC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370" y="54"/>
      </p:cViewPr>
      <p:guideLst>
        <p:guide orient="horz" pos="4842"/>
        <p:guide pos="1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9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28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0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06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12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06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83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71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82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70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74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CAB72-E3C7-41CA-A6BE-D499E94B292E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235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человек, ноутбук, стол, внутренний&#10;&#10;Автоматически созданное описание">
            <a:extLst>
              <a:ext uri="{FF2B5EF4-FFF2-40B4-BE49-F238E27FC236}">
                <a16:creationId xmlns:a16="http://schemas.microsoft.com/office/drawing/2014/main" id="{518EB3A1-9A92-4D13-8938-CA30818AFDE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75" b="7582"/>
          <a:stretch/>
        </p:blipFill>
        <p:spPr>
          <a:xfrm>
            <a:off x="-2" y="0"/>
            <a:ext cx="7559675" cy="3899648"/>
          </a:xfrm>
          <a:prstGeom prst="rect">
            <a:avLst/>
          </a:prstGeom>
        </p:spPr>
      </p:pic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FF4E3346-C487-46E8-9D6A-BBB858576F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328" y="3934954"/>
            <a:ext cx="1361122" cy="680561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4D9D34C-983F-4CB9-909D-0CB9FD6542E9}"/>
              </a:ext>
            </a:extLst>
          </p:cNvPr>
          <p:cNvSpPr/>
          <p:nvPr/>
        </p:nvSpPr>
        <p:spPr>
          <a:xfrm>
            <a:off x="1" y="2876734"/>
            <a:ext cx="4574517" cy="726141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3CDE4F71-0F87-4CE9-BF2B-75038A0FE28E}"/>
              </a:ext>
            </a:extLst>
          </p:cNvPr>
          <p:cNvSpPr/>
          <p:nvPr/>
        </p:nvSpPr>
        <p:spPr>
          <a:xfrm>
            <a:off x="0" y="8781361"/>
            <a:ext cx="7568803" cy="1338951"/>
          </a:xfrm>
          <a:prstGeom prst="rect">
            <a:avLst/>
          </a:prstGeom>
          <a:solidFill>
            <a:srgbClr val="7DCB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3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63D0CAB-7C3A-4501-8E0F-4C4CA7BAE1F9}"/>
              </a:ext>
            </a:extLst>
          </p:cNvPr>
          <p:cNvSpPr txBox="1"/>
          <p:nvPr/>
        </p:nvSpPr>
        <p:spPr>
          <a:xfrm>
            <a:off x="184726" y="7900671"/>
            <a:ext cx="2592212" cy="325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rgbClr val="3BA0A9"/>
                </a:solidFill>
                <a:latin typeface="Bebas Neue" panose="020B0606020202050201" pitchFamily="34" charset="0"/>
              </a:rPr>
              <a:t>Как </a:t>
            </a:r>
            <a:r>
              <a:rPr lang="ru-RU" dirty="0">
                <a:solidFill>
                  <a:srgbClr val="3BA0A9"/>
                </a:solidFill>
              </a:rPr>
              <a:t>принять участие?</a:t>
            </a:r>
          </a:p>
        </p:txBody>
      </p:sp>
      <p:grpSp>
        <p:nvGrpSpPr>
          <p:cNvPr id="80" name="Группа 79">
            <a:extLst>
              <a:ext uri="{FF2B5EF4-FFF2-40B4-BE49-F238E27FC236}">
                <a16:creationId xmlns:a16="http://schemas.microsoft.com/office/drawing/2014/main" id="{0DF3EF60-8BD9-4C8E-897B-EAB4A2886AED}"/>
              </a:ext>
            </a:extLst>
          </p:cNvPr>
          <p:cNvGrpSpPr/>
          <p:nvPr/>
        </p:nvGrpSpPr>
        <p:grpSpPr>
          <a:xfrm>
            <a:off x="3104012" y="8258549"/>
            <a:ext cx="1385042" cy="1104428"/>
            <a:chOff x="3881070" y="7397675"/>
            <a:chExt cx="1385042" cy="1104428"/>
          </a:xfrm>
        </p:grpSpPr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id="{BE21A58D-A94C-44FD-8B2D-918AF900725A}"/>
                </a:ext>
              </a:extLst>
            </p:cNvPr>
            <p:cNvSpPr/>
            <p:nvPr/>
          </p:nvSpPr>
          <p:spPr>
            <a:xfrm>
              <a:off x="4109192" y="7397675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C6350BCF-1695-4267-BD59-578FD7227669}"/>
                </a:ext>
              </a:extLst>
            </p:cNvPr>
            <p:cNvSpPr txBox="1"/>
            <p:nvPr/>
          </p:nvSpPr>
          <p:spPr>
            <a:xfrm>
              <a:off x="3881070" y="7824995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</a:t>
              </a:r>
            </a:p>
          </p:txBody>
        </p:sp>
      </p:grp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id="{A2624269-9E49-4BBC-98CA-1C24E9590AF0}"/>
              </a:ext>
            </a:extLst>
          </p:cNvPr>
          <p:cNvGrpSpPr/>
          <p:nvPr/>
        </p:nvGrpSpPr>
        <p:grpSpPr>
          <a:xfrm>
            <a:off x="4574518" y="8258549"/>
            <a:ext cx="1385042" cy="1067980"/>
            <a:chOff x="5681183" y="7397675"/>
            <a:chExt cx="1385042" cy="1067980"/>
          </a:xfrm>
        </p:grpSpPr>
        <p:sp>
          <p:nvSpPr>
            <p:cNvPr id="57" name="Прямоугольник 56">
              <a:extLst>
                <a:ext uri="{FF2B5EF4-FFF2-40B4-BE49-F238E27FC236}">
                  <a16:creationId xmlns:a16="http://schemas.microsoft.com/office/drawing/2014/main" id="{4F27E5A9-3100-4B7E-94B0-43223881E95B}"/>
                </a:ext>
              </a:extLst>
            </p:cNvPr>
            <p:cNvSpPr/>
            <p:nvPr/>
          </p:nvSpPr>
          <p:spPr>
            <a:xfrm>
              <a:off x="5923704" y="7397675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C3C2925-9F8D-4F66-A877-49B0DA0CA7B2}"/>
                </a:ext>
              </a:extLst>
            </p:cNvPr>
            <p:cNvSpPr txBox="1"/>
            <p:nvPr/>
          </p:nvSpPr>
          <p:spPr>
            <a:xfrm>
              <a:off x="5681183" y="7788547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</a:t>
              </a:r>
            </a:p>
          </p:txBody>
        </p:sp>
      </p:grpSp>
      <p:grpSp>
        <p:nvGrpSpPr>
          <p:cNvPr id="82" name="Группа 81">
            <a:extLst>
              <a:ext uri="{FF2B5EF4-FFF2-40B4-BE49-F238E27FC236}">
                <a16:creationId xmlns:a16="http://schemas.microsoft.com/office/drawing/2014/main" id="{F9769578-B7E0-409A-8DA7-4FE7D7ED8758}"/>
              </a:ext>
            </a:extLst>
          </p:cNvPr>
          <p:cNvGrpSpPr/>
          <p:nvPr/>
        </p:nvGrpSpPr>
        <p:grpSpPr>
          <a:xfrm>
            <a:off x="6045025" y="8258549"/>
            <a:ext cx="1385042" cy="1138202"/>
            <a:chOff x="7452833" y="7397675"/>
            <a:chExt cx="1385042" cy="1138202"/>
          </a:xfrm>
        </p:grpSpPr>
        <p:sp>
          <p:nvSpPr>
            <p:cNvPr id="58" name="Прямоугольник 57">
              <a:extLst>
                <a:ext uri="{FF2B5EF4-FFF2-40B4-BE49-F238E27FC236}">
                  <a16:creationId xmlns:a16="http://schemas.microsoft.com/office/drawing/2014/main" id="{89A6068F-A714-4911-A73F-C5925C2738EF}"/>
                </a:ext>
              </a:extLst>
            </p:cNvPr>
            <p:cNvSpPr/>
            <p:nvPr/>
          </p:nvSpPr>
          <p:spPr>
            <a:xfrm>
              <a:off x="7695354" y="7397675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CB7C1CB-68C6-4E0B-A826-E67797D7DC51}"/>
                </a:ext>
              </a:extLst>
            </p:cNvPr>
            <p:cNvSpPr txBox="1"/>
            <p:nvPr/>
          </p:nvSpPr>
          <p:spPr>
            <a:xfrm>
              <a:off x="7452833" y="7827991"/>
              <a:ext cx="13850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500" baseline="30000" dirty="0">
                  <a:solidFill>
                    <a:schemeClr val="bg1"/>
                  </a:solidFill>
                  <a:latin typeface="Pe-icon-7-stroke" pitchFamily="2" charset="0"/>
                </a:rPr>
                <a:t>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1AEA36FD-1942-48DD-A85B-CDDF68ACAC93}"/>
              </a:ext>
            </a:extLst>
          </p:cNvPr>
          <p:cNvSpPr txBox="1"/>
          <p:nvPr/>
        </p:nvSpPr>
        <p:spPr>
          <a:xfrm>
            <a:off x="6051068" y="9210690"/>
            <a:ext cx="1385042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00" spc="113" dirty="0"/>
              <a:t>ПОЛУЧИТЬ СЕРТИФИКАТ</a:t>
            </a:r>
            <a:endParaRPr lang="en-US" sz="1000" spc="113" dirty="0"/>
          </a:p>
          <a:p>
            <a:pPr algn="ctr"/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после обработки отзыва.</a:t>
            </a:r>
            <a:endParaRPr lang="ru-RU" sz="1000" b="1" dirty="0">
              <a:cs typeface="Calibri" panose="020F050202020403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A3C3E74-2F54-4578-947E-F65CC7950227}"/>
              </a:ext>
            </a:extLst>
          </p:cNvPr>
          <p:cNvSpPr txBox="1"/>
          <p:nvPr/>
        </p:nvSpPr>
        <p:spPr>
          <a:xfrm>
            <a:off x="4561474" y="9210690"/>
            <a:ext cx="1385042" cy="595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00" spc="113" dirty="0"/>
              <a:t>ОТПРАВИТЬ ОТЗЫВ</a:t>
            </a:r>
            <a:endParaRPr lang="en-US" sz="1000" spc="113" dirty="0"/>
          </a:p>
          <a:p>
            <a:pPr algn="ctr"/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организаторам.</a:t>
            </a:r>
            <a:endParaRPr lang="en-US" sz="1000" baseline="300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B61612C-1B7A-443D-8B59-26B622AE02F4}"/>
              </a:ext>
            </a:extLst>
          </p:cNvPr>
          <p:cNvSpPr txBox="1"/>
          <p:nvPr/>
        </p:nvSpPr>
        <p:spPr>
          <a:xfrm>
            <a:off x="3110525" y="9210690"/>
            <a:ext cx="1354018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1000" spc="113" dirty="0"/>
              <a:t>ПРИНЯТЬ УЧАСТИЕ</a:t>
            </a:r>
          </a:p>
          <a:p>
            <a:pPr lvl="0" algn="ctr">
              <a:lnSpc>
                <a:spcPct val="80000"/>
              </a:lnSpc>
            </a:pPr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в онлайн-уроке, накануне проверить оборудование.</a:t>
            </a:r>
            <a:endParaRPr lang="ru-RU" sz="1000" b="1" dirty="0">
              <a:cs typeface="Calibri" panose="020F0502020204030204" pitchFamily="34" charset="0"/>
            </a:endParaRPr>
          </a:p>
        </p:txBody>
      </p:sp>
      <p:grpSp>
        <p:nvGrpSpPr>
          <p:cNvPr id="79" name="Группа 78">
            <a:extLst>
              <a:ext uri="{FF2B5EF4-FFF2-40B4-BE49-F238E27FC236}">
                <a16:creationId xmlns:a16="http://schemas.microsoft.com/office/drawing/2014/main" id="{D69322EC-5012-4345-BF02-7FE5DA6186B4}"/>
              </a:ext>
            </a:extLst>
          </p:cNvPr>
          <p:cNvGrpSpPr/>
          <p:nvPr/>
        </p:nvGrpSpPr>
        <p:grpSpPr>
          <a:xfrm>
            <a:off x="1633506" y="8258549"/>
            <a:ext cx="1385042" cy="1095979"/>
            <a:chOff x="2068948" y="7406124"/>
            <a:chExt cx="1385042" cy="1095979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id="{5413B80E-8ABC-42B1-9F52-67D2941EF504}"/>
                </a:ext>
              </a:extLst>
            </p:cNvPr>
            <p:cNvSpPr/>
            <p:nvPr/>
          </p:nvSpPr>
          <p:spPr>
            <a:xfrm>
              <a:off x="2303434" y="7406124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 dirty="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9A57A29-F182-4598-AE9E-076520C09F7D}"/>
                </a:ext>
              </a:extLst>
            </p:cNvPr>
            <p:cNvSpPr txBox="1"/>
            <p:nvPr/>
          </p:nvSpPr>
          <p:spPr>
            <a:xfrm>
              <a:off x="2068948" y="7824995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</a:t>
              </a:r>
            </a:p>
          </p:txBody>
        </p:sp>
      </p:grpSp>
      <p:grpSp>
        <p:nvGrpSpPr>
          <p:cNvPr id="78" name="Группа 77">
            <a:extLst>
              <a:ext uri="{FF2B5EF4-FFF2-40B4-BE49-F238E27FC236}">
                <a16:creationId xmlns:a16="http://schemas.microsoft.com/office/drawing/2014/main" id="{4CBB8666-035F-4FA3-9171-DE8D5C3379EC}"/>
              </a:ext>
            </a:extLst>
          </p:cNvPr>
          <p:cNvGrpSpPr/>
          <p:nvPr/>
        </p:nvGrpSpPr>
        <p:grpSpPr>
          <a:xfrm>
            <a:off x="162999" y="8258549"/>
            <a:ext cx="1385042" cy="1073650"/>
            <a:chOff x="317838" y="7428453"/>
            <a:chExt cx="1385042" cy="1073650"/>
          </a:xfrm>
        </p:grpSpPr>
        <p:sp>
          <p:nvSpPr>
            <p:cNvPr id="69" name="Прямоугольник 68">
              <a:extLst>
                <a:ext uri="{FF2B5EF4-FFF2-40B4-BE49-F238E27FC236}">
                  <a16:creationId xmlns:a16="http://schemas.microsoft.com/office/drawing/2014/main" id="{8FDD0FB9-F0F6-47EC-9BF8-76D4503933A1}"/>
                </a:ext>
              </a:extLst>
            </p:cNvPr>
            <p:cNvSpPr/>
            <p:nvPr/>
          </p:nvSpPr>
          <p:spPr>
            <a:xfrm>
              <a:off x="560359" y="7428453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333D3D13-B4C8-46EE-8074-00A9986E4D60}"/>
                </a:ext>
              </a:extLst>
            </p:cNvPr>
            <p:cNvSpPr txBox="1"/>
            <p:nvPr/>
          </p:nvSpPr>
          <p:spPr>
            <a:xfrm>
              <a:off x="317838" y="7824995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</a:t>
              </a: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1484E91B-F94A-47E0-8DE8-D148D8140DDD}"/>
              </a:ext>
            </a:extLst>
          </p:cNvPr>
          <p:cNvSpPr txBox="1"/>
          <p:nvPr/>
        </p:nvSpPr>
        <p:spPr>
          <a:xfrm>
            <a:off x="1620932" y="9210690"/>
            <a:ext cx="1385042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1000" spc="113" dirty="0"/>
              <a:t>ПОДАТЬ ЗАЯВКУ</a:t>
            </a:r>
          </a:p>
          <a:p>
            <a:pPr lvl="0" algn="ctr">
              <a:lnSpc>
                <a:spcPct val="80000"/>
              </a:lnSpc>
            </a:pPr>
            <a:endParaRPr lang="en-GB" sz="1000" baseline="30000" dirty="0"/>
          </a:p>
          <a:p>
            <a:pPr algn="ctr"/>
            <a:endParaRPr lang="ru-RU" sz="1000">
              <a:cs typeface="Calibri" panose="020F0502020204030204" pitchFamily="34" charset="0"/>
            </a:endParaRPr>
          </a:p>
          <a:p>
            <a:pPr algn="ctr"/>
            <a:r>
              <a:rPr lang="ru-RU" sz="1000">
                <a:cs typeface="Calibri" panose="020F0502020204030204" pitchFamily="34" charset="0"/>
              </a:rPr>
              <a:t>для </a:t>
            </a:r>
            <a:r>
              <a:rPr lang="ru-RU" sz="1000" dirty="0">
                <a:cs typeface="Calibri" panose="020F0502020204030204" pitchFamily="34" charset="0"/>
              </a:rPr>
              <a:t>предварительной регистрации.</a:t>
            </a:r>
            <a:endParaRPr lang="en-US" sz="1000" dirty="0">
              <a:cs typeface="Calibri" panose="020F050202020403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C51733A-10C5-4C27-931B-0BF3E10736B8}"/>
              </a:ext>
            </a:extLst>
          </p:cNvPr>
          <p:cNvSpPr txBox="1"/>
          <p:nvPr/>
        </p:nvSpPr>
        <p:spPr>
          <a:xfrm>
            <a:off x="244636" y="9210690"/>
            <a:ext cx="1237559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1000" spc="113" dirty="0"/>
              <a:t>ВЫБРАТЬ ТЕМУ, ДАТУ</a:t>
            </a:r>
          </a:p>
          <a:p>
            <a:pPr lvl="0" algn="ctr">
              <a:lnSpc>
                <a:spcPct val="80000"/>
              </a:lnSpc>
            </a:pPr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и  время урока</a:t>
            </a:r>
            <a:br>
              <a:rPr lang="ru-RU" sz="1000" dirty="0">
                <a:cs typeface="Calibri" panose="020F0502020204030204" pitchFamily="34" charset="0"/>
              </a:rPr>
            </a:br>
            <a:r>
              <a:rPr lang="ru-RU" sz="1000" dirty="0">
                <a:cs typeface="Calibri" panose="020F0502020204030204" pitchFamily="34" charset="0"/>
              </a:rPr>
              <a:t>на сайте </a:t>
            </a:r>
          </a:p>
          <a:p>
            <a:pPr algn="ctr"/>
            <a:r>
              <a:rPr lang="ru-RU" sz="1000" b="1" dirty="0">
                <a:cs typeface="Calibri" panose="020F0502020204030204" pitchFamily="34" charset="0"/>
              </a:rPr>
              <a:t>http://d</a:t>
            </a:r>
            <a:r>
              <a:rPr lang="en-US" sz="1000" b="1" dirty="0" err="1">
                <a:cs typeface="Calibri" panose="020F0502020204030204" pitchFamily="34" charset="0"/>
              </a:rPr>
              <a:t>ni-fg</a:t>
            </a:r>
            <a:r>
              <a:rPr lang="ru-RU" sz="1000" b="1" dirty="0">
                <a:cs typeface="Calibri" panose="020F0502020204030204" pitchFamily="34" charset="0"/>
              </a:rPr>
              <a:t>.</a:t>
            </a:r>
            <a:r>
              <a:rPr lang="ru-RU" sz="1000" b="1" dirty="0" err="1">
                <a:cs typeface="Calibri" panose="020F0502020204030204" pitchFamily="34" charset="0"/>
              </a:rPr>
              <a:t>ru</a:t>
            </a:r>
            <a:r>
              <a:rPr lang="ru-RU" sz="1000" b="1" dirty="0">
                <a:cs typeface="Calibri" panose="020F0502020204030204" pitchFamily="34" charset="0"/>
              </a:rPr>
              <a:t>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EB29B83-BF96-4198-A3A2-ED898A378DC6}"/>
              </a:ext>
            </a:extLst>
          </p:cNvPr>
          <p:cNvSpPr txBox="1"/>
          <p:nvPr/>
        </p:nvSpPr>
        <p:spPr>
          <a:xfrm>
            <a:off x="184726" y="2914074"/>
            <a:ext cx="4304328" cy="724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2500" dirty="0">
                <a:solidFill>
                  <a:srgbClr val="3BA0A9"/>
                </a:solidFill>
                <a:latin typeface="Bebas Neue" panose="020B0606020202050201" pitchFamily="34" charset="0"/>
              </a:rPr>
              <a:t>ОНЛАЙН-УРОКИ </a:t>
            </a:r>
          </a:p>
          <a:p>
            <a:pPr>
              <a:lnSpc>
                <a:spcPct val="80000"/>
              </a:lnSpc>
            </a:pPr>
            <a:r>
              <a:rPr lang="ru-RU" sz="2500" dirty="0">
                <a:solidFill>
                  <a:srgbClr val="3BA0A9"/>
                </a:solidFill>
                <a:latin typeface="Bebas Neue" panose="020B0606020202050201" pitchFamily="34" charset="0"/>
              </a:rPr>
              <a:t>ФИНАНСОВОЙ ГРАМОТНОСТИ</a:t>
            </a:r>
            <a:endParaRPr lang="ru-RU" sz="2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6" name="Рисунок 85">
            <a:extLst>
              <a:ext uri="{FF2B5EF4-FFF2-40B4-BE49-F238E27FC236}">
                <a16:creationId xmlns:a16="http://schemas.microsoft.com/office/drawing/2014/main" id="{06B71A44-AAEE-4D5D-A4D1-5B94E673EB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41" y="3899647"/>
            <a:ext cx="769661" cy="769661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567FD41E-F79A-4A7A-A0ED-CE4CC54D2903}"/>
              </a:ext>
            </a:extLst>
          </p:cNvPr>
          <p:cNvSpPr txBox="1"/>
          <p:nvPr/>
        </p:nvSpPr>
        <p:spPr>
          <a:xfrm>
            <a:off x="216476" y="10251026"/>
            <a:ext cx="3978346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Управление Службы по защите прав потребителей и обеспечению доступности финансовых услуг в Приволжском федеральном округе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FFBA321-CA14-4134-BEBF-B2D2D0BC4D37}"/>
              </a:ext>
            </a:extLst>
          </p:cNvPr>
          <p:cNvSpPr txBox="1"/>
          <p:nvPr/>
        </p:nvSpPr>
        <p:spPr>
          <a:xfrm>
            <a:off x="5001259" y="10251026"/>
            <a:ext cx="2291139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000" b="1" dirty="0">
                <a:solidFill>
                  <a:srgbClr val="3BA0A9"/>
                </a:solidFill>
              </a:rPr>
              <a:t>e-mail: helpfg@cbr.ru </a:t>
            </a:r>
            <a:endParaRPr lang="ru-RU" sz="1000" b="1" dirty="0">
              <a:solidFill>
                <a:srgbClr val="3BA0A9"/>
              </a:solidFill>
            </a:endParaRPr>
          </a:p>
          <a:p>
            <a:pPr algn="r">
              <a:lnSpc>
                <a:spcPct val="80000"/>
              </a:lnSpc>
            </a:pPr>
            <a:r>
              <a:rPr lang="ru-RU" sz="1000" b="1" dirty="0">
                <a:solidFill>
                  <a:srgbClr val="3BA0A9"/>
                </a:solidFill>
              </a:rPr>
              <a:t>тел.: 8 (831) 438-25-03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43CA58A-B6BE-48B9-8174-CA16E788524D}"/>
              </a:ext>
            </a:extLst>
          </p:cNvPr>
          <p:cNvSpPr txBox="1"/>
          <p:nvPr/>
        </p:nvSpPr>
        <p:spPr>
          <a:xfrm>
            <a:off x="1064075" y="3998549"/>
            <a:ext cx="2704332" cy="54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>
                <a:solidFill>
                  <a:srgbClr val="3BA0A9"/>
                </a:solidFill>
              </a:rPr>
              <a:t>16 сентября 2020 г. </a:t>
            </a:r>
            <a:r>
              <a:rPr lang="ru-RU" dirty="0">
                <a:solidFill>
                  <a:srgbClr val="3BA0A9"/>
                </a:solidFill>
              </a:rPr>
              <a:t>– </a:t>
            </a:r>
            <a:br>
              <a:rPr lang="ru-RU" dirty="0">
                <a:solidFill>
                  <a:srgbClr val="3BA0A9"/>
                </a:solidFill>
              </a:rPr>
            </a:br>
            <a:r>
              <a:rPr lang="ru-RU" dirty="0">
                <a:solidFill>
                  <a:srgbClr val="3BA0A9"/>
                </a:solidFill>
              </a:rPr>
              <a:t>старт осенней сессии</a:t>
            </a:r>
          </a:p>
        </p:txBody>
      </p:sp>
      <p:sp>
        <p:nvSpPr>
          <p:cNvPr id="131" name="Прямоугольник 130">
            <a:extLst>
              <a:ext uri="{FF2B5EF4-FFF2-40B4-BE49-F238E27FC236}">
                <a16:creationId xmlns:a16="http://schemas.microsoft.com/office/drawing/2014/main" id="{CE52DC89-6765-4287-8F92-C639A82F3C3C}"/>
              </a:ext>
            </a:extLst>
          </p:cNvPr>
          <p:cNvSpPr/>
          <p:nvPr/>
        </p:nvSpPr>
        <p:spPr>
          <a:xfrm>
            <a:off x="3821213" y="4592194"/>
            <a:ext cx="357399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 26 октября по 1 ноября 2020 года в России пройдет Международная неделя инвесторов (WIW-2020), инициированная Международной организацией комиссий </a:t>
            </a:r>
            <a:b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 ценным бумагам (IOSCO). </a:t>
            </a:r>
          </a:p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Организатором WIW на территории Российской Федерации является Банк России.</a:t>
            </a:r>
          </a:p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связи с каникулярным периодом и с целью привлечения большего количества участников, период проведения онлайн-мероприятий, приуроченных к WIW-2020, расширен </a:t>
            </a:r>
            <a:b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 19 октября по 1 ноября 2020 года.</a:t>
            </a:r>
          </a:p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течение двух недель слушатели онлайн-уроков будут изучать стратегии инвестирования, знакомиться с особенностями финансовых продуктов и связанных с ними рисках, с работой биржевых площадок, а также с возможностями инвестирования на рынке ценных бумаг.</a:t>
            </a:r>
          </a:p>
          <a:p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Данные о количестве проведённых уроков будут направлены в IOSCO и представлены на международной арене. По завершении WIW в каждый регион будет направлен отчёт о достигнутых результатах.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6C2F7BED-86A0-4AE3-8A9A-AE3329C5542F}"/>
              </a:ext>
            </a:extLst>
          </p:cNvPr>
          <p:cNvSpPr txBox="1"/>
          <p:nvPr/>
        </p:nvSpPr>
        <p:spPr>
          <a:xfrm>
            <a:off x="5353050" y="4000252"/>
            <a:ext cx="2220508" cy="54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rgbClr val="3BA0A9"/>
                </a:solidFill>
              </a:rPr>
              <a:t>Международная </a:t>
            </a:r>
          </a:p>
          <a:p>
            <a:pPr>
              <a:lnSpc>
                <a:spcPct val="80000"/>
              </a:lnSpc>
            </a:pPr>
            <a:r>
              <a:rPr lang="ru-RU" dirty="0">
                <a:solidFill>
                  <a:srgbClr val="3BA0A9"/>
                </a:solidFill>
              </a:rPr>
              <a:t>неделя инвесторов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15270-6A7C-4631-A96C-A0F35DEC6B9A}"/>
              </a:ext>
            </a:extLst>
          </p:cNvPr>
          <p:cNvSpPr/>
          <p:nvPr/>
        </p:nvSpPr>
        <p:spPr>
          <a:xfrm>
            <a:off x="222536" y="4588882"/>
            <a:ext cx="36677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Проект "Онлайн-уроки финансовой грамотности" помогает старшеклассникам из любой точки России получить равный доступ к финансовым знаниям, способствует формированию принципов ответственного и грамотного подхода к принятию финансовых решений, содействует внедрению преподавания основ финансовой грамотности в школах и ПОО.</a:t>
            </a:r>
          </a:p>
        </p:txBody>
      </p: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80CCB13E-7278-4BB2-A89F-5D93A079F7D6}"/>
              </a:ext>
            </a:extLst>
          </p:cNvPr>
          <p:cNvCxnSpPr>
            <a:cxnSpLocks/>
          </p:cNvCxnSpPr>
          <p:nvPr/>
        </p:nvCxnSpPr>
        <p:spPr>
          <a:xfrm>
            <a:off x="914949" y="6137519"/>
            <a:ext cx="2700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E9663785-6E77-4C05-A45F-4C549D3B383D}"/>
              </a:ext>
            </a:extLst>
          </p:cNvPr>
          <p:cNvSpPr/>
          <p:nvPr/>
        </p:nvSpPr>
        <p:spPr>
          <a:xfrm>
            <a:off x="826048" y="5556982"/>
            <a:ext cx="2995165" cy="2221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«ЖИВЫЕ» КОММУНИКАЦИИ</a:t>
            </a:r>
          </a:p>
          <a:p>
            <a:pPr>
              <a:spcAft>
                <a:spcPts val="600"/>
              </a:spcAft>
            </a:pP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Возможность задать вопрос и получить ответ профессионала в прямом эфире.</a:t>
            </a:r>
            <a:endParaRPr lang="ru-RU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500"/>
              </a:spcBef>
            </a:pP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ИНТЕГРАЦИЯ</a:t>
            </a:r>
          </a:p>
          <a:p>
            <a:pPr>
              <a:spcAft>
                <a:spcPts val="600"/>
              </a:spcAft>
            </a:pP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 тем по личным финансам, страхованию, финансовым инструментам и правилам безопасности на финансовом рынке соответствуют УМК Банка России и Минфина России.</a:t>
            </a:r>
          </a:p>
          <a:p>
            <a:pPr>
              <a:spcBef>
                <a:spcPts val="500"/>
              </a:spcBef>
            </a:pP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ВАРИАТИВНОСТЬ РАСПИСАНИЯ</a:t>
            </a:r>
            <a:b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Онлайн-уроки проходят по будням с 3:00 (МСК) до 16:00 (МСК), каждую неделю уроки начинаются в разное эфирное время. </a:t>
            </a:r>
          </a:p>
        </p:txBody>
      </p: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04AC1FB1-2447-42F0-B95D-C644CE38146D}"/>
              </a:ext>
            </a:extLst>
          </p:cNvPr>
          <p:cNvCxnSpPr>
            <a:cxnSpLocks/>
          </p:cNvCxnSpPr>
          <p:nvPr/>
        </p:nvCxnSpPr>
        <p:spPr>
          <a:xfrm>
            <a:off x="929255" y="7023353"/>
            <a:ext cx="2700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B1B05C89-861A-4243-B4D5-D4D030938CE1}"/>
              </a:ext>
            </a:extLst>
          </p:cNvPr>
          <p:cNvSpPr txBox="1"/>
          <p:nvPr/>
        </p:nvSpPr>
        <p:spPr>
          <a:xfrm>
            <a:off x="117635" y="7328181"/>
            <a:ext cx="847736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baseline="30000" dirty="0">
                <a:solidFill>
                  <a:srgbClr val="3BA0A9"/>
                </a:solidFill>
                <a:latin typeface="Pe-icon-7-stroke" pitchFamily="2" charset="0"/>
              </a:rPr>
              <a:t></a:t>
            </a:r>
            <a:endParaRPr lang="en-US" sz="6500" baseline="30000" dirty="0">
              <a:solidFill>
                <a:srgbClr val="3BA0A9"/>
              </a:solidFill>
              <a:latin typeface="FontAwesome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351EAEF-F440-41B1-8662-63E0291C9935}"/>
              </a:ext>
            </a:extLst>
          </p:cNvPr>
          <p:cNvSpPr txBox="1"/>
          <p:nvPr/>
        </p:nvSpPr>
        <p:spPr>
          <a:xfrm>
            <a:off x="132778" y="6484951"/>
            <a:ext cx="847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aseline="30000" dirty="0">
                <a:solidFill>
                  <a:srgbClr val="3BA0A9"/>
                </a:solidFill>
                <a:latin typeface="Pe-icon-7-stroke" pitchFamily="2" charset="0"/>
              </a:rPr>
              <a:t></a:t>
            </a:r>
            <a:endParaRPr lang="en-US" sz="6000" baseline="30000" dirty="0">
              <a:solidFill>
                <a:srgbClr val="3BA0A9"/>
              </a:solidFill>
              <a:latin typeface="FontAwesome" pitchFamily="2" charset="0"/>
            </a:endParaRPr>
          </a:p>
        </p:txBody>
      </p: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0CDEEA34-A1BC-4E24-9A0B-3E32CD962D27}"/>
              </a:ext>
            </a:extLst>
          </p:cNvPr>
          <p:cNvGrpSpPr/>
          <p:nvPr/>
        </p:nvGrpSpPr>
        <p:grpSpPr>
          <a:xfrm>
            <a:off x="133354" y="5650554"/>
            <a:ext cx="847736" cy="889695"/>
            <a:chOff x="60908" y="7013697"/>
            <a:chExt cx="847736" cy="889695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840DC9B-E6D1-42FC-B622-A82BCAFF4FF7}"/>
                </a:ext>
              </a:extLst>
            </p:cNvPr>
            <p:cNvSpPr txBox="1"/>
            <p:nvPr/>
          </p:nvSpPr>
          <p:spPr>
            <a:xfrm>
              <a:off x="60908" y="7144210"/>
              <a:ext cx="847736" cy="759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500" baseline="30000" dirty="0">
                  <a:solidFill>
                    <a:srgbClr val="3BA0A9"/>
                  </a:solidFill>
                  <a:latin typeface="Pe-icon-7-stroke" pitchFamily="2" charset="0"/>
                </a:rPr>
                <a:t></a:t>
              </a:r>
              <a:endParaRPr lang="en-US" sz="6500" baseline="30000" dirty="0">
                <a:solidFill>
                  <a:srgbClr val="3BA0A9"/>
                </a:solidFill>
                <a:latin typeface="FontAwesome" pitchFamily="2" charset="0"/>
              </a:endParaRP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445C4C4C-3C5B-4398-AB4A-8CB7E130C85C}"/>
                </a:ext>
              </a:extLst>
            </p:cNvPr>
            <p:cNvSpPr/>
            <p:nvPr/>
          </p:nvSpPr>
          <p:spPr>
            <a:xfrm>
              <a:off x="295676" y="7013697"/>
              <a:ext cx="386644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000" baseline="30000" dirty="0">
                  <a:solidFill>
                    <a:srgbClr val="3BA0A9"/>
                  </a:solidFill>
                  <a:latin typeface="Pe-icon-7-stroke" pitchFamily="2" charset="0"/>
                </a:rPr>
                <a:t></a:t>
              </a:r>
              <a:endParaRPr lang="ru-RU" sz="3000" dirty="0">
                <a:solidFill>
                  <a:srgbClr val="3BA0A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16703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</TotalTime>
  <Words>187</Words>
  <Application>Microsoft Office PowerPoint</Application>
  <PresentationFormat>Произвольный</PresentationFormat>
  <Paragraphs>47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Bebas Neue</vt:lpstr>
      <vt:lpstr>Calibri</vt:lpstr>
      <vt:lpstr>Calibri Light</vt:lpstr>
      <vt:lpstr>FontAwesome</vt:lpstr>
      <vt:lpstr>Pe-icon-7-stroke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Кириченко Петр Сергеевич</cp:lastModifiedBy>
  <cp:revision>42</cp:revision>
  <dcterms:created xsi:type="dcterms:W3CDTF">2020-09-02T11:13:42Z</dcterms:created>
  <dcterms:modified xsi:type="dcterms:W3CDTF">2020-09-11T08:37:34Z</dcterms:modified>
</cp:coreProperties>
</file>